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8"/>
  </p:notesMasterIdLst>
  <p:sldIdLst>
    <p:sldId id="256" r:id="rId2"/>
    <p:sldId id="281" r:id="rId3"/>
    <p:sldId id="272" r:id="rId4"/>
    <p:sldId id="282" r:id="rId5"/>
    <p:sldId id="271" r:id="rId6"/>
    <p:sldId id="283" r:id="rId7"/>
    <p:sldId id="284" r:id="rId8"/>
    <p:sldId id="285" r:id="rId9"/>
    <p:sldId id="286" r:id="rId10"/>
    <p:sldId id="291" r:id="rId11"/>
    <p:sldId id="292" r:id="rId12"/>
    <p:sldId id="293" r:id="rId13"/>
    <p:sldId id="287" r:id="rId14"/>
    <p:sldId id="288" r:id="rId15"/>
    <p:sldId id="289" r:id="rId16"/>
    <p:sldId id="29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19" autoAdjust="0"/>
    <p:restoredTop sz="94692" autoAdjust="0"/>
  </p:normalViewPr>
  <p:slideViewPr>
    <p:cSldViewPr>
      <p:cViewPr>
        <p:scale>
          <a:sx n="118" d="100"/>
          <a:sy n="118" d="100"/>
        </p:scale>
        <p:origin x="-1434" y="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0"/>
    </p:cViewPr>
  </p:outlin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84FBD5-A052-4029-A4BD-748443A3CA6F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4E9BB-E8BC-4264-BD45-C28ADBD149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516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E9BB-E8BC-4264-BD45-C28ADBD1494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190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E9BB-E8BC-4264-BD45-C28ADBD1494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190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7C073DFE-242A-4370-86A6-4456FD8321A3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958DBC83-F774-42B3-8D86-D23649B3E1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3DFE-242A-4370-86A6-4456FD8321A3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DBC83-F774-42B3-8D86-D23649B3E1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3DFE-242A-4370-86A6-4456FD8321A3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DBC83-F774-42B3-8D86-D23649B3E1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3DFE-242A-4370-86A6-4456FD8321A3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DBC83-F774-42B3-8D86-D23649B3E1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3DFE-242A-4370-86A6-4456FD8321A3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DBC83-F774-42B3-8D86-D23649B3E1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3DFE-242A-4370-86A6-4456FD8321A3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DBC83-F774-42B3-8D86-D23649B3E1C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3DFE-242A-4370-86A6-4456FD8321A3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DBC83-F774-42B3-8D86-D23649B3E1C4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3DFE-242A-4370-86A6-4456FD8321A3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DBC83-F774-42B3-8D86-D23649B3E1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3DFE-242A-4370-86A6-4456FD8321A3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DBC83-F774-42B3-8D86-D23649B3E1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7C073DFE-242A-4370-86A6-4456FD8321A3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958DBC83-F774-42B3-8D86-D23649B3E1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7C073DFE-242A-4370-86A6-4456FD8321A3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958DBC83-F774-42B3-8D86-D23649B3E1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7C073DFE-242A-4370-86A6-4456FD8321A3}" type="datetimeFigureOut">
              <a:rPr lang="ru-RU" smtClean="0"/>
              <a:t>12.02.2021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958DBC83-F774-42B3-8D86-D23649B3E1C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microsoft.com/office/2007/relationships/hdphoto" Target="../media/hdphoto6.wdp"/><Relationship Id="rId9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31.png"/><Relationship Id="rId10" Type="http://schemas.openxmlformats.org/officeDocument/2006/relationships/image" Target="../media/image34.jpeg"/><Relationship Id="rId4" Type="http://schemas.microsoft.com/office/2007/relationships/hdphoto" Target="../media/hdphoto9.wdp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10" Type="http://schemas.openxmlformats.org/officeDocument/2006/relationships/image" Target="../media/image57.png"/><Relationship Id="rId4" Type="http://schemas.openxmlformats.org/officeDocument/2006/relationships/image" Target="../media/image51.jpeg"/><Relationship Id="rId9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1680" y="1196752"/>
            <a:ext cx="6192688" cy="72008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latin typeface="Academia" pitchFamily="34" charset="0"/>
              </a:rPr>
              <a:t/>
            </a:r>
            <a:br>
              <a:rPr lang="ru-RU" sz="2400" dirty="0" smtClean="0">
                <a:latin typeface="Academia" pitchFamily="34" charset="0"/>
              </a:rPr>
            </a:br>
            <a:r>
              <a:rPr lang="ru-RU" sz="2400" dirty="0">
                <a:latin typeface="Academia" pitchFamily="34" charset="0"/>
              </a:rPr>
              <a:t/>
            </a:r>
            <a:br>
              <a:rPr lang="ru-RU" sz="2400" dirty="0">
                <a:latin typeface="Academia" pitchFamily="34" charset="0"/>
              </a:rPr>
            </a:br>
            <a:r>
              <a:rPr lang="ru-RU" sz="2400" dirty="0" smtClean="0">
                <a:latin typeface="Academia" pitchFamily="34" charset="0"/>
              </a:rPr>
              <a:t/>
            </a:r>
            <a:br>
              <a:rPr lang="ru-RU" sz="2400" dirty="0" smtClean="0">
                <a:latin typeface="Academia" pitchFamily="34" charset="0"/>
              </a:rPr>
            </a:br>
            <a:r>
              <a:rPr lang="ru-RU" sz="2400" dirty="0">
                <a:latin typeface="Academia" pitchFamily="34" charset="0"/>
              </a:rPr>
              <a:t/>
            </a:r>
            <a:br>
              <a:rPr lang="ru-RU" sz="2400" dirty="0">
                <a:latin typeface="Academia" pitchFamily="34" charset="0"/>
              </a:rPr>
            </a:br>
            <a:r>
              <a:rPr lang="ru-RU" sz="2400" dirty="0" smtClean="0">
                <a:latin typeface="Academia" pitchFamily="34" charset="0"/>
              </a:rPr>
              <a:t/>
            </a:r>
            <a:br>
              <a:rPr lang="ru-RU" sz="2400" dirty="0" smtClean="0">
                <a:latin typeface="Academia" pitchFamily="34" charset="0"/>
              </a:rPr>
            </a:br>
            <a:r>
              <a:rPr lang="ru-RU" sz="2400" dirty="0">
                <a:latin typeface="Academia" pitchFamily="34" charset="0"/>
              </a:rPr>
              <a:t/>
            </a:r>
            <a:br>
              <a:rPr lang="ru-RU" sz="2400" dirty="0">
                <a:latin typeface="Academia" pitchFamily="34" charset="0"/>
              </a:rPr>
            </a:br>
            <a:r>
              <a:rPr lang="ru-RU" sz="2400" dirty="0" smtClean="0">
                <a:latin typeface="Academia" pitchFamily="34" charset="0"/>
              </a:rPr>
              <a:t/>
            </a:r>
            <a:br>
              <a:rPr lang="ru-RU" sz="2400" dirty="0" smtClean="0">
                <a:latin typeface="Academia" pitchFamily="34" charset="0"/>
              </a:rPr>
            </a:br>
            <a:r>
              <a:rPr lang="ru-RU" sz="2400" dirty="0">
                <a:latin typeface="Academia" pitchFamily="34" charset="0"/>
              </a:rPr>
              <a:t/>
            </a:r>
            <a:br>
              <a:rPr lang="ru-RU" sz="2400" dirty="0">
                <a:latin typeface="Academia" pitchFamily="34" charset="0"/>
              </a:rPr>
            </a:br>
            <a:r>
              <a:rPr lang="ru-RU" sz="2400" dirty="0" smtClean="0">
                <a:latin typeface="Academia" pitchFamily="34" charset="0"/>
              </a:rPr>
              <a:t/>
            </a:r>
            <a:br>
              <a:rPr lang="ru-RU" sz="2400" dirty="0" smtClean="0">
                <a:latin typeface="Academia" pitchFamily="34" charset="0"/>
              </a:rPr>
            </a:br>
            <a:r>
              <a:rPr lang="ru-RU" sz="2400" dirty="0">
                <a:latin typeface="Academia" pitchFamily="34" charset="0"/>
              </a:rPr>
              <a:t/>
            </a:r>
            <a:br>
              <a:rPr lang="ru-RU" sz="2400" dirty="0">
                <a:latin typeface="Academia" pitchFamily="34" charset="0"/>
              </a:rPr>
            </a:br>
            <a:r>
              <a:rPr lang="ru-RU" sz="2400" dirty="0" smtClean="0">
                <a:latin typeface="Academia" pitchFamily="34" charset="0"/>
              </a:rPr>
              <a:t/>
            </a:r>
            <a:br>
              <a:rPr lang="ru-RU" sz="2400" dirty="0" smtClean="0">
                <a:latin typeface="Academia" pitchFamily="34" charset="0"/>
              </a:rPr>
            </a:br>
            <a:r>
              <a:rPr lang="ru-RU" sz="2400" dirty="0" smtClean="0">
                <a:latin typeface="Academia" pitchFamily="34" charset="0"/>
              </a:rPr>
              <a:t/>
            </a:r>
            <a:br>
              <a:rPr lang="ru-RU" sz="2400" dirty="0" smtClean="0">
                <a:latin typeface="Academia" pitchFamily="34" charset="0"/>
              </a:rPr>
            </a:br>
            <a:r>
              <a:rPr lang="ru-RU" sz="2400" dirty="0">
                <a:latin typeface="Academia" pitchFamily="34" charset="0"/>
              </a:rPr>
              <a:t/>
            </a:r>
            <a:br>
              <a:rPr lang="ru-RU" sz="2400" dirty="0">
                <a:latin typeface="Academia" pitchFamily="34" charset="0"/>
              </a:rPr>
            </a:br>
            <a:r>
              <a:rPr lang="ru-RU" sz="2400" dirty="0" smtClean="0">
                <a:latin typeface="Academia" pitchFamily="34" charset="0"/>
              </a:rPr>
              <a:t/>
            </a:r>
            <a:br>
              <a:rPr lang="ru-RU" sz="2400" dirty="0" smtClean="0">
                <a:latin typeface="Academia" pitchFamily="34" charset="0"/>
              </a:rPr>
            </a:br>
            <a:r>
              <a:rPr lang="ru-RU" sz="2400" dirty="0">
                <a:latin typeface="Academia" pitchFamily="34" charset="0"/>
              </a:rPr>
              <a:t/>
            </a:r>
            <a:br>
              <a:rPr lang="ru-RU" sz="2400" dirty="0">
                <a:latin typeface="Academia" pitchFamily="34" charset="0"/>
              </a:rPr>
            </a:b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МБУК «Красногорская МЦРБ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»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Book Antiqua" pitchFamily="18" charset="0"/>
              </a:rPr>
              <a:t/>
            </a:r>
            <a:b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Book Antiqua" pitchFamily="18" charset="0"/>
              </a:rPr>
            </a:br>
            <a:endParaRPr lang="ru-RU" sz="2400" dirty="0">
              <a:solidFill>
                <a:schemeClr val="bg2">
                  <a:lumMod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27200" y="4149080"/>
            <a:ext cx="5712179" cy="111154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Book Antiqua" pitchFamily="18" charset="0"/>
              </a:rPr>
              <a:t>Публичный отчет</a:t>
            </a:r>
          </a:p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Book Antiqua" pitchFamily="18" charset="0"/>
              </a:rPr>
              <a:t>за 2020 год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95736" y="1988840"/>
            <a:ext cx="4896544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Информация для населения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43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87624" y="692696"/>
            <a:ext cx="6912768" cy="15121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  В 2020 году создан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и ведётся блог методиста «Виртуальный  методист библиотеки», который находиться на сайте Красногорской центральной библиотеке, в разделе «Профессионалам».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2050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20888"/>
            <a:ext cx="3185704" cy="3300184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88024" y="3212976"/>
            <a:ext cx="3231712" cy="294014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330" y="4047390"/>
            <a:ext cx="697434" cy="8640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88024" y="2348880"/>
            <a:ext cx="3168352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 smtClean="0">
              <a:solidFill>
                <a:schemeClr val="tx1"/>
              </a:solidFill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Интересные ссылки, доступ к разнообразным информационным ресурсам, всё это здесь:</a:t>
            </a:r>
          </a:p>
          <a:p>
            <a:pPr algn="ctr"/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511" y="3887121"/>
            <a:ext cx="1128226" cy="3677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523" y="5679066"/>
            <a:ext cx="1353241" cy="4270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644" y="3442367"/>
            <a:ext cx="1440556" cy="3660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765" y="4939536"/>
            <a:ext cx="1258565" cy="5976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644" y="4386697"/>
            <a:ext cx="1241211" cy="4336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644" y="4975156"/>
            <a:ext cx="1095111" cy="49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356993"/>
            <a:ext cx="1017713" cy="643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303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19672" y="692696"/>
            <a:ext cx="6306686" cy="10801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  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IT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-технологии 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в Красногорской центральной библиотеке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88024" y="5445224"/>
            <a:ext cx="3231712" cy="7078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+mj-lt"/>
              </a:rPr>
              <a:t>Доступ к Национальной электронной библиотеке</a:t>
            </a:r>
          </a:p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758006" y="2379336"/>
            <a:ext cx="3168352" cy="7200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dirty="0" smtClean="0">
              <a:solidFill>
                <a:schemeClr val="tx1"/>
              </a:solidFill>
            </a:endParaRP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+mj-lt"/>
              </a:rPr>
              <a:t>Доступ к электронному каталогу</a:t>
            </a:r>
          </a:p>
          <a:p>
            <a:pPr algn="ctr"/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88024" y="3284984"/>
            <a:ext cx="3168352" cy="7200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+mj-lt"/>
              </a:rPr>
              <a:t>Доступ к сайту </a:t>
            </a:r>
            <a:r>
              <a:rPr lang="ru-RU" sz="1200" b="1" dirty="0" err="1">
                <a:solidFill>
                  <a:schemeClr val="tx1"/>
                </a:solidFill>
                <a:latin typeface="+mj-lt"/>
              </a:rPr>
              <a:t>Госуслуги</a:t>
            </a:r>
            <a:endParaRPr lang="ru-RU" sz="1200" b="1" dirty="0">
              <a:solidFill>
                <a:schemeClr val="tx1"/>
              </a:solidFill>
              <a:latin typeface="+mj-lt"/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71507" y="4221088"/>
            <a:ext cx="3168352" cy="8640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+mj-lt"/>
              </a:rPr>
              <a:t>Доступ к правовым базам данных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+mj-lt"/>
              </a:rPr>
              <a:t>Законодательство России</a:t>
            </a:r>
          </a:p>
          <a:p>
            <a:pPr algn="ctr"/>
            <a:r>
              <a:rPr lang="ru-RU" sz="1200" b="1" dirty="0" err="1" smtClean="0">
                <a:solidFill>
                  <a:schemeClr val="tx1"/>
                </a:solidFill>
                <a:latin typeface="+mj-lt"/>
              </a:rPr>
              <a:t>КонсультантПлюс</a:t>
            </a:r>
            <a:endParaRPr lang="ru-RU" sz="12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242" y="5431839"/>
            <a:ext cx="1725172" cy="61874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615" y="2379336"/>
            <a:ext cx="1673799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615" y="3272424"/>
            <a:ext cx="1673799" cy="69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8" r="3267" b="23627"/>
          <a:stretch/>
        </p:blipFill>
        <p:spPr>
          <a:xfrm>
            <a:off x="2028566" y="4008874"/>
            <a:ext cx="1680848" cy="4925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728" y="4499728"/>
            <a:ext cx="1686686" cy="46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44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19672" y="692696"/>
            <a:ext cx="6306686" cy="10801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 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Каждый имеет право ЗНАТЬ: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ещё в трех библиотеках Красногорского района открыты Центры правовой информации!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48064" y="5445224"/>
            <a:ext cx="2871672" cy="7078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err="1" smtClean="0">
                <a:solidFill>
                  <a:schemeClr val="tx1"/>
                </a:solidFill>
                <a:latin typeface="+mj-lt"/>
              </a:rPr>
              <a:t>Перелазская</a:t>
            </a:r>
            <a:r>
              <a:rPr lang="ru-RU" sz="1200" b="1" dirty="0" smtClean="0">
                <a:solidFill>
                  <a:schemeClr val="tx1"/>
                </a:solidFill>
                <a:latin typeface="+mj-lt"/>
              </a:rPr>
              <a:t> библиотека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148062" y="3429000"/>
            <a:ext cx="2778295" cy="7200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dirty="0" smtClean="0">
              <a:solidFill>
                <a:schemeClr val="tx1"/>
              </a:solidFill>
            </a:endParaRPr>
          </a:p>
          <a:p>
            <a:pPr algn="ctr"/>
            <a:r>
              <a:rPr lang="ru-RU" sz="1200" b="1" dirty="0" err="1" smtClean="0">
                <a:solidFill>
                  <a:schemeClr val="tx1"/>
                </a:solidFill>
                <a:latin typeface="+mj-lt"/>
              </a:rPr>
              <a:t>Колюдовская</a:t>
            </a:r>
            <a:r>
              <a:rPr lang="ru-RU" sz="1200" b="1" dirty="0" smtClean="0">
                <a:solidFill>
                  <a:schemeClr val="tx1"/>
                </a:solidFill>
                <a:latin typeface="+mj-lt"/>
              </a:rPr>
              <a:t> библиотека</a:t>
            </a:r>
            <a:endParaRPr lang="ru-RU" sz="1200" b="1" dirty="0">
              <a:solidFill>
                <a:schemeClr val="tx1"/>
              </a:solidFill>
              <a:latin typeface="+mj-lt"/>
            </a:endParaRPr>
          </a:p>
          <a:p>
            <a:pPr algn="ctr"/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48063" y="4437112"/>
            <a:ext cx="2810683" cy="7200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err="1" smtClean="0">
                <a:solidFill>
                  <a:schemeClr val="tx1"/>
                </a:solidFill>
                <a:latin typeface="+mj-lt"/>
              </a:rPr>
              <a:t>Летяховская</a:t>
            </a:r>
            <a:r>
              <a:rPr lang="ru-RU" sz="1200" b="1" dirty="0" smtClean="0">
                <a:solidFill>
                  <a:schemeClr val="tx1"/>
                </a:solidFill>
                <a:latin typeface="+mj-lt"/>
              </a:rPr>
              <a:t> библиотека</a:t>
            </a:r>
            <a:endParaRPr lang="ru-RU" sz="1200" b="1" dirty="0">
              <a:solidFill>
                <a:schemeClr val="tx1"/>
              </a:solidFill>
              <a:latin typeface="+mj-lt"/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75856" y="2060848"/>
            <a:ext cx="3168352" cy="8640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+mj-lt"/>
              </a:rPr>
              <a:t>Доступ к правовым базам данных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+mj-lt"/>
              </a:rPr>
              <a:t>Законодательство </a:t>
            </a:r>
            <a:r>
              <a:rPr lang="ru-RU" sz="1200" b="1" dirty="0" smtClean="0">
                <a:solidFill>
                  <a:schemeClr val="tx1"/>
                </a:solidFill>
                <a:latin typeface="+mj-lt"/>
              </a:rPr>
              <a:t>России получили жители сел</a:t>
            </a:r>
          </a:p>
          <a:p>
            <a:pPr algn="ctr"/>
            <a:r>
              <a:rPr lang="ru-RU" sz="1200" b="1" dirty="0" err="1" smtClean="0">
                <a:solidFill>
                  <a:schemeClr val="tx1"/>
                </a:solidFill>
                <a:latin typeface="+mj-lt"/>
              </a:rPr>
              <a:t>Колюды</a:t>
            </a:r>
            <a:r>
              <a:rPr lang="ru-RU" sz="1200" b="1" dirty="0" smtClean="0">
                <a:solidFill>
                  <a:schemeClr val="tx1"/>
                </a:solidFill>
                <a:latin typeface="+mj-lt"/>
              </a:rPr>
              <a:t>, </a:t>
            </a:r>
            <a:r>
              <a:rPr lang="ru-RU" sz="1200" b="1" dirty="0" err="1" smtClean="0">
                <a:solidFill>
                  <a:schemeClr val="tx1"/>
                </a:solidFill>
                <a:latin typeface="+mj-lt"/>
              </a:rPr>
              <a:t>Летяхи</a:t>
            </a:r>
            <a:r>
              <a:rPr lang="ru-RU" sz="1200" b="1" dirty="0" smtClean="0">
                <a:solidFill>
                  <a:schemeClr val="tx1"/>
                </a:solidFill>
                <a:latin typeface="+mj-lt"/>
              </a:rPr>
              <a:t>, Перелазы</a:t>
            </a:r>
            <a:endParaRPr lang="ru-RU" sz="1200" b="1" dirty="0" smtClean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648" y="3140968"/>
            <a:ext cx="1532219" cy="1148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0" t="8676" r="-7350"/>
          <a:stretch/>
        </p:blipFill>
        <p:spPr bwMode="auto">
          <a:xfrm>
            <a:off x="3347864" y="5072496"/>
            <a:ext cx="1595265" cy="1093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4064202"/>
            <a:ext cx="1458716" cy="10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940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87624" y="692696"/>
            <a:ext cx="6912768" cy="15121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  Искренне радуемся за своих коллег-библиотекарей, отмеченных дипломами за участие в профессиональных и творческих конкурсах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653136"/>
            <a:ext cx="1868856" cy="1321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845" y="4274895"/>
            <a:ext cx="1296144" cy="1841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348880"/>
            <a:ext cx="1296144" cy="18492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065" y="2945522"/>
            <a:ext cx="1211195" cy="1707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063" y="2348879"/>
            <a:ext cx="1281782" cy="1841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361836"/>
            <a:ext cx="1296144" cy="1832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906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87624" y="692696"/>
            <a:ext cx="6912768" cy="15121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  Гордимся Куст Натальей Николаевной, библиотекарем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Колюдоввской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библиотеки,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завоевашей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3-е место в областном конкурсе «Библиотечный дворик»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420888"/>
            <a:ext cx="1889448" cy="18894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420888"/>
            <a:ext cx="1967203" cy="14754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171" y="4293096"/>
            <a:ext cx="2016224" cy="1512168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437112"/>
            <a:ext cx="2052407" cy="1540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420888"/>
            <a:ext cx="2222437" cy="31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55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87824" y="2276872"/>
            <a:ext cx="2880320" cy="23042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 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Мы старались сделать ваше пребывание в библиотеке комфортным и насыщенным по содержанию, а образ нашей библиотеки</a:t>
            </a:r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максимально привлекательным. И если это было нужно- выходили, чтобы встретиться с вами </a:t>
            </a:r>
            <a:endParaRPr lang="ru-RU" sz="14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в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удобном для вас месте </a:t>
            </a:r>
            <a:endParaRPr lang="ru-RU" sz="11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76" y="815398"/>
            <a:ext cx="2171920" cy="1447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29" y="4675171"/>
            <a:ext cx="2008996" cy="1337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751" y="2540900"/>
            <a:ext cx="1347614" cy="17968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1" b="22994"/>
          <a:stretch/>
        </p:blipFill>
        <p:spPr>
          <a:xfrm>
            <a:off x="3023585" y="4640221"/>
            <a:ext cx="1224136" cy="1462767"/>
          </a:xfrm>
          <a:prstGeom prst="rect">
            <a:avLst/>
          </a:prstGeo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76" y="2924944"/>
            <a:ext cx="1978968" cy="1317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29857"/>
            <a:ext cx="1975933" cy="1317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6" r="12034"/>
          <a:stretch/>
        </p:blipFill>
        <p:spPr bwMode="auto">
          <a:xfrm>
            <a:off x="6423229" y="4698412"/>
            <a:ext cx="1877352" cy="13883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815398"/>
            <a:ext cx="2376265" cy="1309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259" y="4762963"/>
            <a:ext cx="1983663" cy="132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062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65734" y="2414165"/>
            <a:ext cx="3168352" cy="15841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  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Все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, кто дружит с книгой, приходите к нам для чтения, общения, образования и развлечения!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 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До встречи!</a:t>
            </a:r>
          </a:p>
          <a:p>
            <a:pPr algn="ctr"/>
            <a:endParaRPr lang="ru-RU" sz="2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931" y="642427"/>
            <a:ext cx="1249376" cy="1665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692696"/>
            <a:ext cx="1188132" cy="1584177"/>
          </a:xfrm>
          <a:prstGeom prst="rect">
            <a:avLst/>
          </a:prstGeom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324445"/>
            <a:ext cx="1331187" cy="1613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53" y="692696"/>
            <a:ext cx="1979789" cy="1317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564904"/>
            <a:ext cx="2018782" cy="1514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556136"/>
            <a:ext cx="2239774" cy="149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537716"/>
            <a:ext cx="2038150" cy="1529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4"/>
          <a:stretch/>
        </p:blipFill>
        <p:spPr bwMode="auto">
          <a:xfrm>
            <a:off x="3275856" y="4488556"/>
            <a:ext cx="2546597" cy="1512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097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83768" y="1340768"/>
            <a:ext cx="4176464" cy="288032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latin typeface="Academia" pitchFamily="34" charset="0"/>
              </a:rPr>
              <a:t/>
            </a:r>
            <a:br>
              <a:rPr lang="ru-RU" sz="2400" dirty="0" smtClean="0">
                <a:latin typeface="Academia" pitchFamily="34" charset="0"/>
              </a:rPr>
            </a:br>
            <a:r>
              <a:rPr lang="ru-RU" sz="2400" dirty="0">
                <a:latin typeface="Academia" pitchFamily="34" charset="0"/>
              </a:rPr>
              <a:t/>
            </a:r>
            <a:br>
              <a:rPr lang="ru-RU" sz="2400" dirty="0">
                <a:latin typeface="Academia" pitchFamily="34" charset="0"/>
              </a:rPr>
            </a:br>
            <a:r>
              <a:rPr lang="ru-RU" sz="2400" dirty="0" smtClean="0">
                <a:latin typeface="Academia" pitchFamily="34" charset="0"/>
              </a:rPr>
              <a:t/>
            </a:r>
            <a:br>
              <a:rPr lang="ru-RU" sz="2400" dirty="0" smtClean="0">
                <a:latin typeface="Academia" pitchFamily="34" charset="0"/>
              </a:rPr>
            </a:br>
            <a:r>
              <a:rPr lang="ru-RU" sz="2400" dirty="0">
                <a:latin typeface="Academia" pitchFamily="34" charset="0"/>
              </a:rPr>
              <a:t/>
            </a:r>
            <a:br>
              <a:rPr lang="ru-RU" sz="2400" dirty="0">
                <a:latin typeface="Academia" pitchFamily="34" charset="0"/>
              </a:rPr>
            </a:br>
            <a:r>
              <a:rPr lang="ru-RU" sz="2400" dirty="0" smtClean="0">
                <a:latin typeface="Academia" pitchFamily="34" charset="0"/>
              </a:rPr>
              <a:t/>
            </a:r>
            <a:br>
              <a:rPr lang="ru-RU" sz="2400" dirty="0" smtClean="0">
                <a:latin typeface="Academia" pitchFamily="34" charset="0"/>
              </a:rPr>
            </a:br>
            <a:r>
              <a:rPr lang="ru-RU" sz="2400" dirty="0">
                <a:latin typeface="Academia" pitchFamily="34" charset="0"/>
              </a:rPr>
              <a:t/>
            </a:r>
            <a:br>
              <a:rPr lang="ru-RU" sz="2400" dirty="0">
                <a:latin typeface="Academia" pitchFamily="34" charset="0"/>
              </a:rPr>
            </a:br>
            <a:r>
              <a:rPr lang="ru-RU" sz="2400" dirty="0" smtClean="0">
                <a:latin typeface="Academia" pitchFamily="34" charset="0"/>
              </a:rPr>
              <a:t/>
            </a:r>
            <a:br>
              <a:rPr lang="ru-RU" sz="2400" dirty="0" smtClean="0">
                <a:latin typeface="Academia" pitchFamily="34" charset="0"/>
              </a:rPr>
            </a:br>
            <a:r>
              <a:rPr lang="ru-RU" sz="2400" dirty="0">
                <a:latin typeface="Academia" pitchFamily="34" charset="0"/>
              </a:rPr>
              <a:t/>
            </a:r>
            <a:br>
              <a:rPr lang="ru-RU" sz="2400" dirty="0">
                <a:latin typeface="Academia" pitchFamily="34" charset="0"/>
              </a:rPr>
            </a:br>
            <a:r>
              <a:rPr lang="ru-RU" sz="2400" dirty="0" smtClean="0">
                <a:latin typeface="Academia" pitchFamily="34" charset="0"/>
              </a:rPr>
              <a:t/>
            </a:r>
            <a:br>
              <a:rPr lang="ru-RU" sz="2400" dirty="0" smtClean="0">
                <a:latin typeface="Academia" pitchFamily="34" charset="0"/>
              </a:rPr>
            </a:br>
            <a:r>
              <a:rPr lang="ru-RU" sz="2400" dirty="0">
                <a:latin typeface="Academia" pitchFamily="34" charset="0"/>
              </a:rPr>
              <a:t/>
            </a:r>
            <a:br>
              <a:rPr lang="ru-RU" sz="2400" dirty="0">
                <a:latin typeface="Academia" pitchFamily="34" charset="0"/>
              </a:rPr>
            </a:br>
            <a:r>
              <a:rPr lang="ru-RU" sz="2400" dirty="0" smtClean="0">
                <a:latin typeface="Academia" pitchFamily="34" charset="0"/>
              </a:rPr>
              <a:t/>
            </a:r>
            <a:br>
              <a:rPr lang="ru-RU" sz="2400" dirty="0" smtClean="0">
                <a:latin typeface="Academia" pitchFamily="34" charset="0"/>
              </a:rPr>
            </a:br>
            <a:r>
              <a:rPr lang="ru-RU" sz="2400" dirty="0" smtClean="0">
                <a:latin typeface="Academia" pitchFamily="34" charset="0"/>
              </a:rPr>
              <a:t/>
            </a:r>
            <a:br>
              <a:rPr lang="ru-RU" sz="2400" dirty="0" smtClean="0">
                <a:latin typeface="Academia" pitchFamily="34" charset="0"/>
              </a:rPr>
            </a:br>
            <a:r>
              <a:rPr lang="ru-RU" sz="2400" dirty="0">
                <a:latin typeface="Academia" pitchFamily="34" charset="0"/>
              </a:rPr>
              <a:t/>
            </a:r>
            <a:br>
              <a:rPr lang="ru-RU" sz="2400" dirty="0">
                <a:latin typeface="Academia" pitchFamily="34" charset="0"/>
              </a:rPr>
            </a:br>
            <a:r>
              <a:rPr lang="ru-RU" sz="2400" dirty="0" smtClean="0">
                <a:latin typeface="Academia" pitchFamily="34" charset="0"/>
              </a:rPr>
              <a:t/>
            </a:r>
            <a:br>
              <a:rPr lang="ru-RU" sz="2400" dirty="0" smtClean="0">
                <a:latin typeface="Academia" pitchFamily="34" charset="0"/>
              </a:rPr>
            </a:br>
            <a:r>
              <a:rPr lang="ru-RU" sz="1000" b="1" dirty="0">
                <a:solidFill>
                  <a:schemeClr val="tx2">
                    <a:lumMod val="75000"/>
                  </a:schemeClr>
                </a:solidFill>
                <a:latin typeface="Academia" pitchFamily="34" charset="0"/>
              </a:rPr>
              <a:t/>
            </a:r>
            <a:br>
              <a:rPr lang="ru-RU" sz="1000" b="1" dirty="0">
                <a:solidFill>
                  <a:schemeClr val="tx2">
                    <a:lumMod val="75000"/>
                  </a:schemeClr>
                </a:solidFill>
                <a:latin typeface="Academia" pitchFamily="34" charset="0"/>
              </a:rPr>
            </a:br>
            <a:r>
              <a:rPr lang="ru-RU" sz="1000" b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МБУК «Красногорская МЦРБ»</a:t>
            </a:r>
            <a:endParaRPr lang="ru-RU" sz="1000" b="1" dirty="0">
              <a:solidFill>
                <a:schemeClr val="tx2">
                  <a:lumMod val="7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9" y="5229200"/>
            <a:ext cx="4176464" cy="288032"/>
          </a:xfrm>
        </p:spPr>
        <p:txBody>
          <a:bodyPr>
            <a:normAutofit/>
          </a:bodyPr>
          <a:lstStyle/>
          <a:p>
            <a:r>
              <a:rPr lang="ru-RU" sz="1000" b="1" dirty="0" smtClean="0">
                <a:solidFill>
                  <a:schemeClr val="bg2">
                    <a:lumMod val="25000"/>
                  </a:schemeClr>
                </a:solidFill>
                <a:latin typeface="Book Antiqua" pitchFamily="18" charset="0"/>
              </a:rPr>
              <a:t>Публичный отчет за 2020 год</a:t>
            </a:r>
            <a:endParaRPr lang="ru-RU" sz="1000" b="1" dirty="0">
              <a:solidFill>
                <a:schemeClr val="bg2">
                  <a:lumMod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83768" y="2060848"/>
            <a:ext cx="4176464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В течение года Вас обслуживали: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ЦЕНТРАЛЬНАЯ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ДЕТСКАЯ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И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13 СЕЛЬСКИХ БИБЛИОТЕК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71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6" y="2276872"/>
            <a:ext cx="2861214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96752"/>
            <a:ext cx="6878960" cy="4392488"/>
          </a:xfrm>
        </p:spPr>
        <p:txBody>
          <a:bodyPr>
            <a:noAutofit/>
          </a:bodyPr>
          <a:lstStyle/>
          <a:p>
            <a:pPr algn="l"/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Основные показатели:</a:t>
            </a:r>
            <a:b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/>
            </a:r>
            <a:b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                          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</a:rPr>
              <a:t>5700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    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Читателей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/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                                         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48016     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Посещений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/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                                           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7811        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Число участников 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/>
            </a:r>
            <a:b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                                                                    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мероприятий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/>
            </a:r>
            <a:b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                                          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98000    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Книговыдача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 </a:t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                                            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13055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    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Посещений сайта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/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                                             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537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        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Мероприятий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/>
            </a:r>
            <a:b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</a:br>
            <a:endParaRPr lang="ru-RU" sz="2000" dirty="0">
              <a:solidFill>
                <a:schemeClr val="tx2">
                  <a:lumMod val="75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09"/>
          <a:stretch/>
        </p:blipFill>
        <p:spPr bwMode="auto">
          <a:xfrm>
            <a:off x="2843808" y="4293096"/>
            <a:ext cx="432436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43808" y="3645024"/>
            <a:ext cx="432436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76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548680"/>
            <a:ext cx="7078498" cy="5400600"/>
          </a:xfrm>
        </p:spPr>
        <p:txBody>
          <a:bodyPr>
            <a:noAutofit/>
          </a:bodyPr>
          <a:lstStyle/>
          <a:p>
            <a:pPr algn="l"/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/>
            </a:r>
            <a:b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/>
            </a:r>
            <a:br>
              <a:rPr lang="ru-RU" sz="3200" dirty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/>
            </a:r>
            <a:b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/>
            </a:r>
            <a:br>
              <a:rPr lang="ru-RU" sz="3200" dirty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/>
            </a:r>
            <a:b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/>
            </a:r>
            <a:br>
              <a:rPr lang="ru-RU" sz="3200" dirty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                  </a:t>
            </a:r>
            <a:b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 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                    </a:t>
            </a:r>
            <a:b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 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                   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Ф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онд библиотеки – 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/>
            </a:r>
            <a:b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 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                  </a:t>
            </a:r>
            <a:r>
              <a:rPr lang="ru-RU" sz="3200" b="1" dirty="0" smtClean="0">
                <a:solidFill>
                  <a:srgbClr val="0070C0"/>
                </a:solidFill>
              </a:rPr>
              <a:t>153980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 экземпляров.</a:t>
            </a:r>
            <a:b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 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                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П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оступление новых книг</a:t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                  составило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</a:rPr>
              <a:t>1023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экземпляров, </a:t>
            </a:r>
            <a:b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 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       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из них газет и журналов </a:t>
            </a:r>
            <a:r>
              <a:rPr lang="ru-RU" sz="3200" dirty="0" smtClean="0">
                <a:solidFill>
                  <a:srgbClr val="0070C0"/>
                </a:solidFill>
                <a:latin typeface="Book Antiqua" pitchFamily="18" charset="0"/>
              </a:rPr>
              <a:t>547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.</a:t>
            </a:r>
            <a:b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Н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аименований периодических </a:t>
            </a:r>
            <a:b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изданий -</a:t>
            </a:r>
            <a:r>
              <a:rPr lang="ru-RU" sz="2400" b="1" dirty="0" smtClean="0">
                <a:solidFill>
                  <a:srgbClr val="0070C0"/>
                </a:solidFill>
                <a:latin typeface="Book Antiqua" pitchFamily="18" charset="0"/>
              </a:rPr>
              <a:t>21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.</a:t>
            </a:r>
            <a:b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      </a:t>
            </a:r>
            <a:r>
              <a:rPr lang="ru-RU" sz="2000" b="1" dirty="0" smtClean="0">
                <a:solidFill>
                  <a:srgbClr val="FF0000"/>
                </a:solidFill>
                <a:latin typeface="Book Antiqua" pitchFamily="18" charset="0"/>
              </a:rPr>
              <a:t>По рейтингу наших читателей </a:t>
            </a:r>
            <a:br>
              <a:rPr lang="ru-RU" sz="2000" b="1" dirty="0" smtClean="0">
                <a:solidFill>
                  <a:srgbClr val="FF0000"/>
                </a:solidFill>
                <a:latin typeface="Book Antiqua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Book Antiqua" pitchFamily="18" charset="0"/>
              </a:rPr>
              <a:t>      наиболее востребованным стал </a:t>
            </a:r>
            <a:br>
              <a:rPr lang="ru-RU" sz="2000" b="1" dirty="0" smtClean="0">
                <a:solidFill>
                  <a:srgbClr val="FF0000"/>
                </a:solidFill>
                <a:latin typeface="Book Antiqua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Book Antiqua" pitchFamily="18" charset="0"/>
              </a:rPr>
              <a:t>                      журнал «Родина».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/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/>
            </a:r>
            <a:b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/>
            </a:r>
            <a:br>
              <a:rPr lang="ru-RU" sz="3200" dirty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/>
            </a:r>
            <a:b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/>
            </a:r>
            <a:br>
              <a:rPr lang="ru-RU" sz="3200" dirty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/>
            </a:r>
            <a:b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                           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08720"/>
            <a:ext cx="1800052" cy="225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005064"/>
            <a:ext cx="1534344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20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204864"/>
            <a:ext cx="6768752" cy="1440160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2020 год – </a:t>
            </a:r>
            <a:br>
              <a:rPr lang="ru-RU" sz="4800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</a:br>
            <a:r>
              <a:rPr lang="ru-RU" sz="4800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год Памяти и Славы</a:t>
            </a:r>
            <a:endParaRPr lang="ru-RU" sz="4800" dirty="0">
              <a:solidFill>
                <a:schemeClr val="accent2">
                  <a:lumMod val="5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3" name="Picture 2" descr="C:\Users\User\Desktop\_pramyati_5ef048e4e1672.jpe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569950"/>
            <a:ext cx="4248472" cy="254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47664" y="799484"/>
            <a:ext cx="5904656" cy="1008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Важное событие года:</a:t>
            </a:r>
            <a:endParaRPr lang="ru-RU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8866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628800"/>
            <a:ext cx="5616624" cy="2592288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Библиотеки района приняли участие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в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областных, межрегиональных и Всероссийских акциях, посвященных 75- </a:t>
            </a:r>
            <a:r>
              <a:rPr lang="ru-RU" sz="1800" b="1" dirty="0" err="1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летию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Победы:</a:t>
            </a:r>
            <a:b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/>
            </a:r>
            <a:br>
              <a:rPr lang="ru-RU" sz="1800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-историческая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акция «Диктант Победы»;</a:t>
            </a:r>
            <a:br>
              <a:rPr lang="ru-RU" sz="1800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- акция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«Мы правнуки твои, Победа!»;</a:t>
            </a:r>
            <a:br>
              <a:rPr lang="ru-RU" sz="1800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- акция памяти «Блокадный хлеб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»;</a:t>
            </a:r>
            <a:b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- акция «Письмо ветерану»;</a:t>
            </a:r>
            <a:b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- акция «Свеча памяти»</a:t>
            </a:r>
            <a:b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</a:t>
            </a:r>
            <a:endParaRPr lang="ru-RU" sz="1800" dirty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96243" y="692696"/>
            <a:ext cx="4896544" cy="58335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     Важное событие года: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j-lt"/>
            </a:endParaRPr>
          </a:p>
        </p:txBody>
      </p:sp>
      <p:pic>
        <p:nvPicPr>
          <p:cNvPr id="3" name="Picture 2" descr="C:\Users\User\Desktop\_pramyati_5ef048e4e167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179" y="692696"/>
            <a:ext cx="972264" cy="583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958" y="3250772"/>
            <a:ext cx="1270426" cy="1804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87" y="4519530"/>
            <a:ext cx="2171787" cy="122281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564904"/>
            <a:ext cx="1017606" cy="147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18" y="4308835"/>
            <a:ext cx="2155493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784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2315960"/>
            <a:ext cx="5184576" cy="4065368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- областной литературный </a:t>
            </a:r>
            <a:r>
              <a:rPr lang="ru-RU" sz="1800" b="1" dirty="0" err="1" smtClean="0">
                <a:solidFill>
                  <a:schemeClr val="accent2">
                    <a:lumMod val="75000"/>
                  </a:schemeClr>
                </a:solidFill>
              </a:rPr>
              <a:t>видеомарафон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b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«Эта память- рана и праздник»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читаем стихи поэтов-земляков, посвященные 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75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годовщине Великой Победы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;</a:t>
            </a:r>
            <a:b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- «Библиотеки </a:t>
            </a:r>
            <a:r>
              <a:rPr lang="ru-RU" sz="1800" dirty="0" err="1" smtClean="0">
                <a:solidFill>
                  <a:schemeClr val="accent2">
                    <a:lumMod val="75000"/>
                  </a:schemeClr>
                </a:solidFill>
              </a:rPr>
              <a:t>Брянщины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</a:rPr>
              <a:t>мы вместе в строю «Бессмертного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полка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</a:rPr>
              <a:t>»;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-областной марафон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библиотечных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видеороликов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</a:rPr>
              <a:t>«Моя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дорога в библиотеку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»;</a:t>
            </a:r>
            <a:b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-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Воспоминания участников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 поэтических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праздников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 прежних лет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»</a:t>
            </a:r>
            <a:b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Обо всем этом на сайте нашей библиотеки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!</a:t>
            </a:r>
            <a:b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http://krgora-bibl.ru/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18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 </a:t>
            </a:r>
            <a:endParaRPr lang="ru-RU" sz="1800" dirty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692696"/>
            <a:ext cx="6912768" cy="15121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С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тало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очень важным участие библиотекарей района в сетевой </a:t>
            </a:r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 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областной акции  «Библиотеки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Брянщины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: Мы вместе»:</a:t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</a:b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j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2492896"/>
            <a:ext cx="1963855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447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2204864"/>
            <a:ext cx="5184576" cy="4065368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</a:rPr>
              <a:t>- </a:t>
            </a:r>
            <a:r>
              <a:rPr lang="ru-RU" sz="1700" b="1" dirty="0" smtClean="0">
                <a:solidFill>
                  <a:schemeClr val="accent2">
                    <a:lumMod val="75000"/>
                  </a:schemeClr>
                </a:solidFill>
              </a:rPr>
              <a:t>Межгосударственный </a:t>
            </a:r>
            <a:r>
              <a:rPr lang="ru-RU" sz="1700" b="1" dirty="0" err="1">
                <a:solidFill>
                  <a:schemeClr val="accent2">
                    <a:lumMod val="75000"/>
                  </a:schemeClr>
                </a:solidFill>
              </a:rPr>
              <a:t>вебинар</a:t>
            </a:r>
            <a:r>
              <a:rPr lang="ru-RU" sz="1700" b="1" dirty="0">
                <a:solidFill>
                  <a:schemeClr val="accent2">
                    <a:lumMod val="75000"/>
                  </a:schemeClr>
                </a:solidFill>
              </a:rPr>
              <a:t> «В единстве наша сила: роль библиотек в воспитании гражданственности и патриотизма</a:t>
            </a:r>
            <a:r>
              <a:rPr lang="ru-RU" sz="1700" b="1" dirty="0" smtClean="0">
                <a:solidFill>
                  <a:schemeClr val="accent2">
                    <a:lumMod val="75000"/>
                  </a:schemeClr>
                </a:solidFill>
              </a:rPr>
              <a:t>» (октябрь)</a:t>
            </a:r>
            <a:br>
              <a:rPr lang="ru-RU" sz="17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</a:rPr>
              <a:t>- </a:t>
            </a:r>
            <a:r>
              <a:rPr lang="ru-RU" sz="1700" b="1" dirty="0" smtClean="0">
                <a:solidFill>
                  <a:schemeClr val="accent2">
                    <a:lumMod val="75000"/>
                  </a:schemeClr>
                </a:solidFill>
              </a:rPr>
              <a:t>Участие в празднике </a:t>
            </a:r>
            <a:r>
              <a:rPr lang="ru-RU" sz="1700" b="1" dirty="0">
                <a:solidFill>
                  <a:schemeClr val="accent2">
                    <a:lumMod val="75000"/>
                  </a:schemeClr>
                </a:solidFill>
              </a:rPr>
              <a:t>поэзии под названием «</a:t>
            </a:r>
            <a:r>
              <a:rPr lang="ru-RU" sz="1700" b="1" dirty="0" err="1">
                <a:solidFill>
                  <a:schemeClr val="accent2">
                    <a:lumMod val="75000"/>
                  </a:schemeClr>
                </a:solidFill>
              </a:rPr>
              <a:t>Вянок</a:t>
            </a:r>
            <a:r>
              <a:rPr lang="ru-RU" sz="17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700" b="1" dirty="0" err="1">
                <a:solidFill>
                  <a:schemeClr val="accent2">
                    <a:lumMod val="75000"/>
                  </a:schemeClr>
                </a:solidFill>
              </a:rPr>
              <a:t>Аляксею</a:t>
            </a:r>
            <a:r>
              <a:rPr lang="ru-RU" sz="17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700" b="1" dirty="0" err="1">
                <a:solidFill>
                  <a:schemeClr val="accent2">
                    <a:lumMod val="75000"/>
                  </a:schemeClr>
                </a:solidFill>
              </a:rPr>
              <a:t>Пысіну</a:t>
            </a:r>
            <a:r>
              <a:rPr lang="ru-RU" sz="1700" b="1" dirty="0">
                <a:solidFill>
                  <a:schemeClr val="accent2">
                    <a:lumMod val="75000"/>
                  </a:schemeClr>
                </a:solidFill>
              </a:rPr>
              <a:t>», который состоялся </a:t>
            </a:r>
            <a:r>
              <a:rPr lang="ru-RU" sz="1700" b="1" dirty="0" smtClean="0">
                <a:solidFill>
                  <a:schemeClr val="accent2">
                    <a:lumMod val="75000"/>
                  </a:schemeClr>
                </a:solidFill>
              </a:rPr>
              <a:t>в </a:t>
            </a:r>
            <a:r>
              <a:rPr lang="ru-RU" sz="1700" b="1" dirty="0">
                <a:solidFill>
                  <a:schemeClr val="accent2">
                    <a:lumMod val="75000"/>
                  </a:schemeClr>
                </a:solidFill>
              </a:rPr>
              <a:t>п. Краснополье Могилёвской </a:t>
            </a:r>
            <a:r>
              <a:rPr lang="ru-RU" sz="1700" b="1" dirty="0" smtClean="0">
                <a:solidFill>
                  <a:schemeClr val="accent2">
                    <a:lumMod val="75000"/>
                  </a:schemeClr>
                </a:solidFill>
              </a:rPr>
              <a:t>области (сентябрь)</a:t>
            </a:r>
            <a:br>
              <a:rPr lang="ru-RU" sz="17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7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17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700" b="1" dirty="0" smtClean="0">
                <a:solidFill>
                  <a:schemeClr val="accent2">
                    <a:lumMod val="75000"/>
                  </a:schemeClr>
                </a:solidFill>
              </a:rPr>
              <a:t>- участие  во II региональных краеведческих чтениях «Мой </a:t>
            </a:r>
            <a:r>
              <a:rPr lang="ru-RU" sz="1700" b="1" dirty="0">
                <a:solidFill>
                  <a:schemeClr val="accent2">
                    <a:lumMod val="75000"/>
                  </a:schemeClr>
                </a:solidFill>
              </a:rPr>
              <a:t>край: известный, неизвестный</a:t>
            </a:r>
            <a:r>
              <a:rPr lang="ru-RU" sz="1700" b="1" dirty="0" smtClean="0">
                <a:solidFill>
                  <a:schemeClr val="accent2">
                    <a:lumMod val="75000"/>
                  </a:schemeClr>
                </a:solidFill>
              </a:rPr>
              <a:t>» (Краснополье, Могилевской области) </a:t>
            </a:r>
            <a:r>
              <a:rPr lang="ru-RU" sz="1700" b="1" dirty="0">
                <a:solidFill>
                  <a:schemeClr val="accent2">
                    <a:lumMod val="75000"/>
                  </a:schemeClr>
                </a:solidFill>
              </a:rPr>
              <a:t>в которых приняли участие и краеведы </a:t>
            </a:r>
            <a:r>
              <a:rPr lang="ru-RU" sz="1700" b="1" dirty="0" err="1" smtClean="0">
                <a:solidFill>
                  <a:schemeClr val="accent2">
                    <a:lumMod val="75000"/>
                  </a:schemeClr>
                </a:solidFill>
              </a:rPr>
              <a:t>Красногорщины</a:t>
            </a:r>
            <a:r>
              <a:rPr lang="ru-RU" sz="1700" b="1" dirty="0" smtClean="0">
                <a:solidFill>
                  <a:schemeClr val="accent2">
                    <a:lumMod val="75000"/>
                  </a:schemeClr>
                </a:solidFill>
              </a:rPr>
              <a:t> (сентябрь)</a:t>
            </a:r>
            <a:endParaRPr lang="ru-RU" sz="1700" b="1" dirty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692696"/>
            <a:ext cx="6912768" cy="15121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  Благодаря приграничному сотрудничеству мы не потеряли старых, но и приобрели новых друзей в библиотечном сообществе: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участниками дистанционных </a:t>
            </a:r>
            <a:r>
              <a:rPr lang="ru-RU" sz="14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вебинаров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стали наши коллеги из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Брянской, Могилевской, Белгородской областей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420888"/>
            <a:ext cx="1169369" cy="184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96" y="4581128"/>
            <a:ext cx="2160240" cy="120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87624" y="692696"/>
            <a:ext cx="6912768" cy="1512168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  За 2020 год мы приобрели бесценный опыт дистанционной работы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734111"/>
            <a:ext cx="1145853" cy="1145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173" y="4221088"/>
            <a:ext cx="2736732" cy="9361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Прошли дистанционное обучение, повысив свои профессиональные знания 2 </a:t>
            </a:r>
            <a:r>
              <a:rPr lang="ru-RU" sz="1200" dirty="0" smtClean="0"/>
              <a:t>человека, из них один в рамках Национального проекта «Культура»</a:t>
            </a:r>
            <a:endParaRPr lang="ru-RU" sz="1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71172" y="5229200"/>
            <a:ext cx="2736731" cy="8640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43 библиотечных специалистов  стали участниками 20 обучающих </a:t>
            </a:r>
            <a:r>
              <a:rPr lang="ru-RU" sz="1200" dirty="0" err="1" smtClean="0">
                <a:solidFill>
                  <a:schemeClr val="tx1"/>
                </a:solidFill>
              </a:rPr>
              <a:t>вебинаров</a:t>
            </a:r>
            <a:r>
              <a:rPr lang="ru-RU" sz="1200" dirty="0" smtClean="0">
                <a:solidFill>
                  <a:schemeClr val="tx1"/>
                </a:solidFill>
              </a:rPr>
              <a:t>, организованных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 БОНУБ им. </a:t>
            </a:r>
            <a:r>
              <a:rPr lang="ru-RU" sz="1200" dirty="0" err="1" smtClean="0">
                <a:solidFill>
                  <a:schemeClr val="tx1"/>
                </a:solidFill>
              </a:rPr>
              <a:t>Ф.И.Тютчева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535" y="2988812"/>
            <a:ext cx="1155857" cy="115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868144" y="4470410"/>
            <a:ext cx="2450136" cy="75879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Подготовлено 88 видеороликов.</a:t>
            </a:r>
          </a:p>
          <a:p>
            <a:pPr algn="ctr"/>
            <a:r>
              <a:rPr lang="ru-RU" sz="1200" dirty="0" smtClean="0"/>
              <a:t>Количество просмотров </a:t>
            </a:r>
          </a:p>
          <a:p>
            <a:pPr algn="ctr"/>
            <a:r>
              <a:rPr lang="ru-RU" sz="1200" dirty="0" smtClean="0"/>
              <a:t>составило 5940</a:t>
            </a:r>
            <a:endParaRPr lang="ru-RU" sz="1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68144" y="5373216"/>
            <a:ext cx="2450136" cy="7200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Подготовлено </a:t>
            </a:r>
            <a:r>
              <a:rPr lang="ru-RU" sz="1200" dirty="0" smtClean="0">
                <a:solidFill>
                  <a:schemeClr val="tx1"/>
                </a:solidFill>
              </a:rPr>
              <a:t>23 презентации.</a:t>
            </a:r>
            <a:endParaRPr lang="ru-RU" sz="1200" dirty="0">
              <a:solidFill>
                <a:schemeClr val="tx1"/>
              </a:solidFill>
            </a:endParaRP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Количество просмотров </a:t>
            </a:r>
            <a:endParaRPr lang="ru-RU" sz="1200" dirty="0" smtClean="0">
              <a:solidFill>
                <a:schemeClr val="tx1"/>
              </a:solidFill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составило 1182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025" y="2348880"/>
            <a:ext cx="1512168" cy="958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Равнобедренный треугольник 8"/>
          <p:cNvSpPr/>
          <p:nvPr/>
        </p:nvSpPr>
        <p:spPr>
          <a:xfrm rot="10800000">
            <a:off x="3419872" y="3429000"/>
            <a:ext cx="2808312" cy="2160240"/>
          </a:xfrm>
          <a:prstGeom prst="triangle">
            <a:avLst>
              <a:gd name="adj" fmla="val 5162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563887" y="3553110"/>
            <a:ext cx="2448273" cy="10180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Библиотекарями района проведено 12 сетевых акций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Количество участников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122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20764403">
            <a:off x="1011722" y="1952836"/>
            <a:ext cx="1368152" cy="504056"/>
          </a:xfrm>
          <a:prstGeom prst="rect">
            <a:avLst/>
          </a:prstGeom>
          <a:ln w="381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COVID-19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03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1302</TotalTime>
  <Words>404</Words>
  <Application>Microsoft Office PowerPoint</Application>
  <PresentationFormat>Экран (4:3)</PresentationFormat>
  <Paragraphs>68</Paragraphs>
  <Slides>16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Кнопка</vt:lpstr>
      <vt:lpstr>               МБУК «Красногорская МЦРБ» </vt:lpstr>
      <vt:lpstr>               МБУК «Красногорская МЦРБ»</vt:lpstr>
      <vt:lpstr>Основные показатели:                            5700     Читателей                                          48016      Посещений                                             7811        Число участников                                                                       мероприятий                                           98000     Книговыдача                                              13055      Посещений сайта                                               537         Мероприятий </vt:lpstr>
      <vt:lpstr>                                                                    Фонд библиотеки –                     153980 экземпляров.                   Поступление новых книг                    составило 1023 экземпляров,           из них газет и журналов 547. Наименований периодических  изданий -21.       По рейтингу наших читателей        наиболее востребованным стал                        журнал «Родина».                                 </vt:lpstr>
      <vt:lpstr>2020 год –  год Памяти и Славы</vt:lpstr>
      <vt:lpstr>Библиотеки района приняли участие в областных, межрегиональных и Всероссийских акциях, посвященных 75- летию Победы:  -историческая акция «Диктант Победы»; - акция «Мы правнуки твои, Победа!»; - акция памяти «Блокадный хлеб»; - акция «Письмо ветерану»; - акция «Свеча памяти»  </vt:lpstr>
      <vt:lpstr>- областной литературный видеомарафон  «Эта память- рана и праздник»: читаем стихи поэтов-земляков, посвященные  75 годовщине Великой Победы; - «Библиотеки Брянщины: мы вместе в строю «Бессмертного полка»; -областной марафон библиотечных видеороликов «Моя дорога в библиотеку»; - «Воспоминания участников поэтических праздников прежних лет»  Обо всем этом на сайте нашей библиотеки! http://krgora-bibl.ru/   </vt:lpstr>
      <vt:lpstr>- Межгосударственный вебинар «В единстве наша сила: роль библиотек в воспитании гражданственности и патриотизма» (октябрь)  - Участие в празднике поэзии под названием «Вянок Аляксею Пысіну», который состоялся в п. Краснополье Могилёвской области (сентябрь)  - участие  во II региональных краеведческих чтениях «Мой край: известный, неизвестный» (Краснополье, Могилевской области) в которых приняли участие и краеведы Красногорщины (сентябрь)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84</cp:revision>
  <dcterms:created xsi:type="dcterms:W3CDTF">2018-01-16T09:38:24Z</dcterms:created>
  <dcterms:modified xsi:type="dcterms:W3CDTF">2021-02-12T08:54:49Z</dcterms:modified>
</cp:coreProperties>
</file>